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0" r:id="rId6"/>
    <p:sldId id="262" r:id="rId7"/>
    <p:sldId id="264" r:id="rId8"/>
    <p:sldId id="265"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4619"/>
  </p:normalViewPr>
  <p:slideViewPr>
    <p:cSldViewPr snapToGrid="0" snapToObjects="1">
      <p:cViewPr varScale="1">
        <p:scale>
          <a:sx n="112" d="100"/>
          <a:sy n="112"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11/29/20</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302350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11/29/20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184073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11/29/20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749425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11/29/20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701871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11/29/20</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300319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11/29/20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911656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11/29/20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639966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11/29/20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311518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11/29/20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965879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11/29/20</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41941344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11/29/20</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597741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11/29/20</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547023173"/>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lang="en-US" sz="42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gif"/></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iff"/><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tiff"/><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tiff"/><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tiff"/><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tiff"/><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516BE59D-8172-455A-ADB0-413744641F8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1" y="10"/>
            <a:ext cx="12191999" cy="6857990"/>
          </a:xfrm>
          <a:prstGeom prst="rect">
            <a:avLst/>
          </a:prstGeom>
        </p:spPr>
      </p:pic>
      <p:sp>
        <p:nvSpPr>
          <p:cNvPr id="9" name="Rectangle 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9790" y="0"/>
            <a:ext cx="4662210" cy="6858000"/>
          </a:xfrm>
          <a:prstGeom prst="rect">
            <a:avLst/>
          </a:prstGeom>
          <a:solidFill>
            <a:schemeClr val="bg1">
              <a:alpha val="30000"/>
            </a:schemeClr>
          </a:solidFill>
          <a:ln w="6350" cap="sq" cmpd="sng" algn="ctr">
            <a:noFill/>
            <a:prstDash val="solid"/>
            <a:miter lim="800000"/>
          </a:ln>
          <a:effectLst/>
        </p:spPr>
      </p:sp>
      <p:sp>
        <p:nvSpPr>
          <p:cNvPr id="11" name="Rectangle 10">
            <a:extLst>
              <a:ext uri="{FF2B5EF4-FFF2-40B4-BE49-F238E27FC236}">
                <a16:creationId xmlns:a16="http://schemas.microsoft.com/office/drawing/2014/main" id="{17B6D4D1-B988-457E-986C-12FB1339E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9790" y="0"/>
            <a:ext cx="4662210" cy="6858000"/>
          </a:xfrm>
          <a:prstGeom prst="rect">
            <a:avLst/>
          </a:prstGeom>
          <a:solidFill>
            <a:srgbClr val="78A8C0">
              <a:alpha val="40000"/>
            </a:srgbClr>
          </a:solidFill>
          <a:ln w="6350" cap="sq" cmpd="sng" algn="ctr">
            <a:noFill/>
            <a:prstDash val="solid"/>
            <a:miter lim="800000"/>
          </a:ln>
          <a:effectLst/>
        </p:spPr>
      </p:sp>
      <p:sp>
        <p:nvSpPr>
          <p:cNvPr id="13" name="Rectangle 12">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93767" y="164592"/>
            <a:ext cx="4334256" cy="652881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21AC9270-5534-064D-A64D-5B0B5552E086}"/>
              </a:ext>
            </a:extLst>
          </p:cNvPr>
          <p:cNvSpPr>
            <a:spLocks noGrp="1"/>
          </p:cNvSpPr>
          <p:nvPr>
            <p:ph type="ctrTitle"/>
          </p:nvPr>
        </p:nvSpPr>
        <p:spPr>
          <a:xfrm>
            <a:off x="7895771" y="1262743"/>
            <a:ext cx="3829705" cy="3419318"/>
          </a:xfrm>
        </p:spPr>
        <p:txBody>
          <a:bodyPr>
            <a:normAutofit/>
          </a:bodyPr>
          <a:lstStyle/>
          <a:p>
            <a:r>
              <a:rPr lang="en-US" sz="2400" dirty="0"/>
              <a:t>RISK PARITY STRATEGY – Multi-Asset Portfolio</a:t>
            </a:r>
            <a:br>
              <a:rPr lang="en-US" sz="2400" dirty="0"/>
            </a:br>
            <a:endParaRPr lang="en-US" sz="2400" dirty="0">
              <a:solidFill>
                <a:schemeClr val="tx1"/>
              </a:solidFill>
            </a:endParaRPr>
          </a:p>
        </p:txBody>
      </p:sp>
      <p:sp>
        <p:nvSpPr>
          <p:cNvPr id="3" name="Subtitle 2">
            <a:extLst>
              <a:ext uri="{FF2B5EF4-FFF2-40B4-BE49-F238E27FC236}">
                <a16:creationId xmlns:a16="http://schemas.microsoft.com/office/drawing/2014/main" id="{CFB646C0-1D4E-064A-B259-48F855AC123D}"/>
              </a:ext>
            </a:extLst>
          </p:cNvPr>
          <p:cNvSpPr>
            <a:spLocks noGrp="1"/>
          </p:cNvSpPr>
          <p:nvPr>
            <p:ph type="subTitle" idx="1"/>
          </p:nvPr>
        </p:nvSpPr>
        <p:spPr>
          <a:xfrm>
            <a:off x="7964074" y="4731476"/>
            <a:ext cx="3793642" cy="970905"/>
          </a:xfrm>
        </p:spPr>
        <p:txBody>
          <a:bodyPr>
            <a:normAutofit/>
          </a:bodyPr>
          <a:lstStyle/>
          <a:p>
            <a:endParaRPr lang="en-US">
              <a:solidFill>
                <a:schemeClr val="tx1"/>
              </a:solidFill>
            </a:endParaRPr>
          </a:p>
        </p:txBody>
      </p:sp>
    </p:spTree>
    <p:extLst>
      <p:ext uri="{BB962C8B-B14F-4D97-AF65-F5344CB8AC3E}">
        <p14:creationId xmlns:p14="http://schemas.microsoft.com/office/powerpoint/2010/main" val="347969919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B4BFD6-A85D-4A13-A54A-9A5C9E31C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5DD78E9-DE0D-47AF-A0DB-F475221E3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108" y="610955"/>
            <a:ext cx="10927784" cy="5636090"/>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useBgFill="1">
        <p:nvSpPr>
          <p:cNvPr id="12" name="Rectangle 11">
            <a:extLst>
              <a:ext uri="{FF2B5EF4-FFF2-40B4-BE49-F238E27FC236}">
                <a16:creationId xmlns:a16="http://schemas.microsoft.com/office/drawing/2014/main" id="{A118D329-2010-4A15-B57C-429FFAE35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052" y="777240"/>
            <a:ext cx="10597896" cy="5303520"/>
          </a:xfrm>
          <a:prstGeom prst="rect">
            <a:avLst/>
          </a:prstGeom>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483AA091-CFD6-4446-A00D-1CDDC06C38CB}"/>
              </a:ext>
            </a:extLst>
          </p:cNvPr>
          <p:cNvSpPr>
            <a:spLocks noGrp="1"/>
          </p:cNvSpPr>
          <p:nvPr>
            <p:ph type="ctrTitle"/>
          </p:nvPr>
        </p:nvSpPr>
        <p:spPr>
          <a:xfrm>
            <a:off x="977770" y="918470"/>
            <a:ext cx="6544620" cy="864610"/>
          </a:xfrm>
        </p:spPr>
        <p:txBody>
          <a:bodyPr anchor="ctr">
            <a:normAutofit/>
          </a:bodyPr>
          <a:lstStyle/>
          <a:p>
            <a:pPr algn="l"/>
            <a:r>
              <a:rPr lang="en-US" sz="1800" b="1" dirty="0">
                <a:solidFill>
                  <a:srgbClr val="1F2D29"/>
                </a:solidFill>
              </a:rPr>
              <a:t>Objective:</a:t>
            </a:r>
            <a:r>
              <a:rPr lang="en-US" sz="1800" dirty="0">
                <a:solidFill>
                  <a:srgbClr val="1F2D29"/>
                </a:solidFill>
              </a:rPr>
              <a:t> To build risk optimized multi-asset portfolio based on the risk parity strategy</a:t>
            </a:r>
            <a:br>
              <a:rPr lang="en-US" sz="1800" dirty="0">
                <a:solidFill>
                  <a:srgbClr val="1F2D29"/>
                </a:solidFill>
              </a:rPr>
            </a:br>
            <a:endParaRPr lang="en-US" sz="1800" dirty="0">
              <a:solidFill>
                <a:schemeClr val="tx1"/>
              </a:solidFill>
            </a:endParaRPr>
          </a:p>
        </p:txBody>
      </p:sp>
      <p:cxnSp>
        <p:nvCxnSpPr>
          <p:cNvPr id="14" name="Straight Connector 13">
            <a:extLst>
              <a:ext uri="{FF2B5EF4-FFF2-40B4-BE49-F238E27FC236}">
                <a16:creationId xmlns:a16="http://schemas.microsoft.com/office/drawing/2014/main" id="{994262BC-EE98-4BD6-82DB-4955E8DCC2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2" y="2057401"/>
            <a:ext cx="0" cy="27432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E185F384-273C-534A-A061-2711B0BB4F2E}"/>
              </a:ext>
            </a:extLst>
          </p:cNvPr>
          <p:cNvSpPr txBox="1">
            <a:spLocks/>
          </p:cNvSpPr>
          <p:nvPr/>
        </p:nvSpPr>
        <p:spPr>
          <a:xfrm>
            <a:off x="1291590" y="1608696"/>
            <a:ext cx="5886450" cy="4392054"/>
          </a:xfrm>
          <a:prstGeom prst="rect">
            <a:avLst/>
          </a:prstGeom>
        </p:spPr>
        <p:txBody>
          <a:bodyPr vert="horz" lIns="91440" tIns="45720" rIns="91440" bIns="45720" rtlCol="0" anchor="ctr">
            <a:normAutofit fontScale="97500" lnSpcReduction="10000"/>
          </a:bodyPr>
          <a:lstStyle>
            <a:lvl1pPr algn="ctr" defTabSz="914400" rtl="0" eaLnBrk="1" latinLnBrk="0" hangingPunct="1">
              <a:lnSpc>
                <a:spcPct val="83000"/>
              </a:lnSpc>
              <a:spcBef>
                <a:spcPct val="0"/>
              </a:spcBef>
              <a:buNone/>
              <a:defRPr lang="en-US" sz="6800" b="0" i="0" kern="1200" cap="all" spc="-100" baseline="0" dirty="0">
                <a:solidFill>
                  <a:schemeClr val="tx1">
                    <a:lumMod val="85000"/>
                    <a:lumOff val="15000"/>
                  </a:schemeClr>
                </a:solidFill>
                <a:effectLst/>
                <a:latin typeface="+mj-lt"/>
                <a:ea typeface="+mn-ea"/>
                <a:cs typeface="+mn-cs"/>
              </a:defRPr>
            </a:lvl1pPr>
          </a:lstStyle>
          <a:p>
            <a:pPr algn="l"/>
            <a:r>
              <a:rPr lang="en-US" sz="1400" b="1" dirty="0">
                <a:solidFill>
                  <a:srgbClr val="1F2D29"/>
                </a:solidFill>
              </a:rPr>
              <a:t>Assets used:</a:t>
            </a:r>
          </a:p>
          <a:p>
            <a:pPr algn="l"/>
            <a:br>
              <a:rPr lang="en-US" sz="1400" dirty="0">
                <a:solidFill>
                  <a:srgbClr val="1F2D29"/>
                </a:solidFill>
              </a:rPr>
            </a:br>
            <a:r>
              <a:rPr lang="en-US" sz="1400" dirty="0">
                <a:solidFill>
                  <a:srgbClr val="1F2D29"/>
                </a:solidFill>
              </a:rPr>
              <a:t>1) Invesco DWA Healthcare Momentum ETF (PTH)</a:t>
            </a:r>
            <a:br>
              <a:rPr lang="en-US" sz="1400" dirty="0">
                <a:solidFill>
                  <a:srgbClr val="1F2D29"/>
                </a:solidFill>
              </a:rPr>
            </a:br>
            <a:br>
              <a:rPr lang="en-US" sz="1400" dirty="0">
                <a:solidFill>
                  <a:srgbClr val="1F2D29"/>
                </a:solidFill>
              </a:rPr>
            </a:br>
            <a:r>
              <a:rPr lang="en-US" sz="1400" dirty="0">
                <a:solidFill>
                  <a:srgbClr val="1F2D29"/>
                </a:solidFill>
              </a:rPr>
              <a:t>Most recent NAV (Nov 20, 2020) : $146.87</a:t>
            </a:r>
            <a:br>
              <a:rPr lang="en-US" sz="1400" dirty="0">
                <a:solidFill>
                  <a:srgbClr val="1F2D29"/>
                </a:solidFill>
              </a:rPr>
            </a:br>
            <a:r>
              <a:rPr lang="en-US" sz="1400" dirty="0">
                <a:solidFill>
                  <a:srgbClr val="1F2D29"/>
                </a:solidFill>
              </a:rPr>
              <a:t>Net Assets: $525.38 Million</a:t>
            </a:r>
            <a:br>
              <a:rPr lang="en-US" sz="1400" dirty="0">
                <a:solidFill>
                  <a:srgbClr val="1F2D29"/>
                </a:solidFill>
              </a:rPr>
            </a:br>
            <a:r>
              <a:rPr lang="en-US" sz="1400" dirty="0">
                <a:solidFill>
                  <a:srgbClr val="1F2D29"/>
                </a:solidFill>
              </a:rPr>
              <a:t>YTD  Return: 53.58%</a:t>
            </a:r>
            <a:br>
              <a:rPr lang="en-US" sz="1400" dirty="0">
                <a:solidFill>
                  <a:srgbClr val="1F2D29"/>
                </a:solidFill>
              </a:rPr>
            </a:br>
            <a:r>
              <a:rPr lang="en-US" sz="1400" dirty="0">
                <a:solidFill>
                  <a:srgbClr val="1F2D29"/>
                </a:solidFill>
              </a:rPr>
              <a:t>Net Expense Ratio: 0.6%</a:t>
            </a:r>
            <a:br>
              <a:rPr lang="en-US" sz="1400" dirty="0">
                <a:solidFill>
                  <a:srgbClr val="1F2D29"/>
                </a:solidFill>
              </a:rPr>
            </a:br>
            <a:r>
              <a:rPr lang="en-US" sz="1400" dirty="0">
                <a:solidFill>
                  <a:srgbClr val="1F2D29"/>
                </a:solidFill>
              </a:rPr>
              <a:t>Inception Date: 2006</a:t>
            </a:r>
            <a:br>
              <a:rPr lang="en-US" sz="1400" dirty="0">
                <a:solidFill>
                  <a:srgbClr val="1F2D29"/>
                </a:solidFill>
              </a:rPr>
            </a:br>
            <a:br>
              <a:rPr lang="en-US" sz="1400" dirty="0">
                <a:solidFill>
                  <a:srgbClr val="1F2D29"/>
                </a:solidFill>
              </a:rPr>
            </a:br>
            <a:r>
              <a:rPr lang="en-US" sz="1400" dirty="0">
                <a:solidFill>
                  <a:srgbClr val="1F2D29"/>
                </a:solidFill>
              </a:rPr>
              <a:t>2) Technology Select Sector SPDR Fund (XLK)</a:t>
            </a:r>
            <a:br>
              <a:rPr lang="en-US" sz="1400" dirty="0">
                <a:solidFill>
                  <a:srgbClr val="1F2D29"/>
                </a:solidFill>
              </a:rPr>
            </a:br>
            <a:br>
              <a:rPr lang="en-US" sz="1400" dirty="0">
                <a:solidFill>
                  <a:srgbClr val="1F2D29"/>
                </a:solidFill>
              </a:rPr>
            </a:br>
            <a:r>
              <a:rPr lang="en-US" sz="1400" dirty="0">
                <a:solidFill>
                  <a:srgbClr val="1F2D29"/>
                </a:solidFill>
              </a:rPr>
              <a:t>Most recent NAV (Nov 20, 2020) : $120.11</a:t>
            </a:r>
            <a:br>
              <a:rPr lang="en-US" sz="1400" dirty="0">
                <a:solidFill>
                  <a:srgbClr val="1F2D29"/>
                </a:solidFill>
              </a:rPr>
            </a:br>
            <a:r>
              <a:rPr lang="en-US" sz="1400" dirty="0">
                <a:solidFill>
                  <a:srgbClr val="1F2D29"/>
                </a:solidFill>
              </a:rPr>
              <a:t>Net Assets: $32.68 Billion</a:t>
            </a:r>
            <a:br>
              <a:rPr lang="en-US" sz="1400" dirty="0">
                <a:solidFill>
                  <a:srgbClr val="1F2D29"/>
                </a:solidFill>
              </a:rPr>
            </a:br>
            <a:r>
              <a:rPr lang="en-US" sz="1400" dirty="0">
                <a:solidFill>
                  <a:srgbClr val="1F2D29"/>
                </a:solidFill>
              </a:rPr>
              <a:t>YTD  Return: 32.26%</a:t>
            </a:r>
            <a:br>
              <a:rPr lang="en-US" sz="1400" dirty="0">
                <a:solidFill>
                  <a:srgbClr val="1F2D29"/>
                </a:solidFill>
              </a:rPr>
            </a:br>
            <a:r>
              <a:rPr lang="en-US" sz="1400" dirty="0">
                <a:solidFill>
                  <a:srgbClr val="1F2D29"/>
                </a:solidFill>
              </a:rPr>
              <a:t>Net Expense Ratio: 0.13%</a:t>
            </a:r>
            <a:br>
              <a:rPr lang="en-US" sz="1400" dirty="0">
                <a:solidFill>
                  <a:srgbClr val="1F2D29"/>
                </a:solidFill>
              </a:rPr>
            </a:br>
            <a:r>
              <a:rPr lang="en-US" sz="1400" dirty="0">
                <a:solidFill>
                  <a:srgbClr val="1F2D29"/>
                </a:solidFill>
              </a:rPr>
              <a:t>Inception Date: 1998</a:t>
            </a:r>
          </a:p>
          <a:p>
            <a:pPr algn="l"/>
            <a:endParaRPr lang="en-US" sz="1400" dirty="0">
              <a:solidFill>
                <a:srgbClr val="1F2D29"/>
              </a:solidFill>
            </a:endParaRPr>
          </a:p>
          <a:p>
            <a:pPr algn="l"/>
            <a:r>
              <a:rPr lang="en-US" sz="1400" dirty="0">
                <a:solidFill>
                  <a:srgbClr val="1F2D29"/>
                </a:solidFill>
              </a:rPr>
              <a:t>3) iShares Core U.S. Aggregate Bond ETF (AGG)</a:t>
            </a:r>
            <a:br>
              <a:rPr lang="en-US" sz="1400" dirty="0">
                <a:solidFill>
                  <a:srgbClr val="1F2D29"/>
                </a:solidFill>
              </a:rPr>
            </a:br>
            <a:br>
              <a:rPr lang="en-US" sz="1400" dirty="0">
                <a:solidFill>
                  <a:srgbClr val="1F2D29"/>
                </a:solidFill>
              </a:rPr>
            </a:br>
            <a:r>
              <a:rPr lang="en-US" sz="1400" dirty="0">
                <a:solidFill>
                  <a:srgbClr val="1F2D29"/>
                </a:solidFill>
              </a:rPr>
              <a:t>Most recent NAV (Nov 20, 2020) : $118.29</a:t>
            </a:r>
            <a:br>
              <a:rPr lang="en-US" sz="1400" dirty="0">
                <a:solidFill>
                  <a:srgbClr val="1F2D29"/>
                </a:solidFill>
              </a:rPr>
            </a:br>
            <a:r>
              <a:rPr lang="en-US" sz="1400" dirty="0">
                <a:solidFill>
                  <a:srgbClr val="1F2D29"/>
                </a:solidFill>
              </a:rPr>
              <a:t>Net Assets: $81.57 Million</a:t>
            </a:r>
            <a:br>
              <a:rPr lang="en-US" sz="1400" dirty="0">
                <a:solidFill>
                  <a:srgbClr val="1F2D29"/>
                </a:solidFill>
              </a:rPr>
            </a:br>
            <a:r>
              <a:rPr lang="en-US" sz="1400" dirty="0">
                <a:solidFill>
                  <a:srgbClr val="1F2D29"/>
                </a:solidFill>
              </a:rPr>
              <a:t>YTD  Return: 7.24%````</a:t>
            </a:r>
            <a:br>
              <a:rPr lang="en-US" sz="1400" dirty="0">
                <a:solidFill>
                  <a:srgbClr val="1F2D29"/>
                </a:solidFill>
              </a:rPr>
            </a:br>
            <a:r>
              <a:rPr lang="en-US" sz="1400" dirty="0">
                <a:solidFill>
                  <a:srgbClr val="1F2D29"/>
                </a:solidFill>
              </a:rPr>
              <a:t>Net Expense Ratio: 0.04%</a:t>
            </a:r>
            <a:br>
              <a:rPr lang="en-US" sz="1400" dirty="0">
                <a:solidFill>
                  <a:srgbClr val="1F2D29"/>
                </a:solidFill>
              </a:rPr>
            </a:br>
            <a:r>
              <a:rPr lang="en-US" sz="1400" dirty="0">
                <a:solidFill>
                  <a:srgbClr val="1F2D29"/>
                </a:solidFill>
              </a:rPr>
              <a:t>Inception Date: 2003</a:t>
            </a:r>
            <a:br>
              <a:rPr lang="en-US" sz="1400" dirty="0">
                <a:solidFill>
                  <a:srgbClr val="1F2D29"/>
                </a:solidFill>
              </a:rPr>
            </a:br>
            <a:endParaRPr lang="en-US" sz="1400" dirty="0">
              <a:solidFill>
                <a:srgbClr val="1F2D29"/>
              </a:solidFill>
            </a:endParaRPr>
          </a:p>
        </p:txBody>
      </p:sp>
      <p:sp>
        <p:nvSpPr>
          <p:cNvPr id="13" name="Subtitle 12">
            <a:extLst>
              <a:ext uri="{FF2B5EF4-FFF2-40B4-BE49-F238E27FC236}">
                <a16:creationId xmlns:a16="http://schemas.microsoft.com/office/drawing/2014/main" id="{56FD84A0-E6D7-184E-8445-1DB4D5F188C4}"/>
              </a:ext>
            </a:extLst>
          </p:cNvPr>
          <p:cNvSpPr txBox="1">
            <a:spLocks noGrp="1"/>
          </p:cNvSpPr>
          <p:nvPr>
            <p:ph type="subTitle" idx="1"/>
          </p:nvPr>
        </p:nvSpPr>
        <p:spPr>
          <a:xfrm>
            <a:off x="8474075" y="1273175"/>
            <a:ext cx="2481263" cy="4311650"/>
          </a:xfrm>
          <a:prstGeom prst="rect">
            <a:avLst/>
          </a:prstGeom>
          <a:noFill/>
        </p:spPr>
        <p:txBody>
          <a:bodyPr wrap="square" rtlCol="0">
            <a:spAutoFit/>
          </a:bodyPr>
          <a:lstStyle/>
          <a:p>
            <a:r>
              <a:rPr lang="en-US" dirty="0"/>
              <a:t>Correlation Matrix</a:t>
            </a:r>
          </a:p>
        </p:txBody>
      </p:sp>
      <p:pic>
        <p:nvPicPr>
          <p:cNvPr id="15" name="Picture 14" descr="Text&#10;&#10;Description automatically generated">
            <a:extLst>
              <a:ext uri="{FF2B5EF4-FFF2-40B4-BE49-F238E27FC236}">
                <a16:creationId xmlns:a16="http://schemas.microsoft.com/office/drawing/2014/main" id="{36D65226-B676-0C4F-B866-CF66F8E8F8DA}"/>
              </a:ext>
            </a:extLst>
          </p:cNvPr>
          <p:cNvPicPr/>
          <p:nvPr/>
        </p:nvPicPr>
        <p:blipFill>
          <a:blip r:embed="rId2"/>
          <a:stretch>
            <a:fillRect/>
          </a:stretch>
        </p:blipFill>
        <p:spPr>
          <a:xfrm>
            <a:off x="8446770" y="2868930"/>
            <a:ext cx="2811780" cy="927100"/>
          </a:xfrm>
          <a:prstGeom prst="rect">
            <a:avLst/>
          </a:prstGeom>
        </p:spPr>
      </p:pic>
      <p:sp>
        <p:nvSpPr>
          <p:cNvPr id="5" name="TextBox 4">
            <a:extLst>
              <a:ext uri="{FF2B5EF4-FFF2-40B4-BE49-F238E27FC236}">
                <a16:creationId xmlns:a16="http://schemas.microsoft.com/office/drawing/2014/main" id="{AE448936-2550-724F-99A7-A6D5BFC9E839}"/>
              </a:ext>
            </a:extLst>
          </p:cNvPr>
          <p:cNvSpPr txBox="1"/>
          <p:nvPr/>
        </p:nvSpPr>
        <p:spPr>
          <a:xfrm>
            <a:off x="8698230" y="4629150"/>
            <a:ext cx="2434590" cy="830997"/>
          </a:xfrm>
          <a:prstGeom prst="rect">
            <a:avLst/>
          </a:prstGeom>
          <a:noFill/>
        </p:spPr>
        <p:txBody>
          <a:bodyPr wrap="square" rtlCol="0">
            <a:spAutoFit/>
          </a:bodyPr>
          <a:lstStyle/>
          <a:p>
            <a:r>
              <a:rPr lang="en-US" sz="1600" dirty="0"/>
              <a:t>Asset correlation indicates there is diversification benefit</a:t>
            </a:r>
          </a:p>
        </p:txBody>
      </p:sp>
      <p:cxnSp>
        <p:nvCxnSpPr>
          <p:cNvPr id="7" name="Straight Arrow Connector 6">
            <a:extLst>
              <a:ext uri="{FF2B5EF4-FFF2-40B4-BE49-F238E27FC236}">
                <a16:creationId xmlns:a16="http://schemas.microsoft.com/office/drawing/2014/main" id="{95CDB8EF-9C61-8F49-A391-BF89C2F5EB5D}"/>
              </a:ext>
            </a:extLst>
          </p:cNvPr>
          <p:cNvCxnSpPr>
            <a:cxnSpLocks/>
          </p:cNvCxnSpPr>
          <p:nvPr/>
        </p:nvCxnSpPr>
        <p:spPr>
          <a:xfrm flipV="1">
            <a:off x="9109710" y="3954780"/>
            <a:ext cx="274320" cy="617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9321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B4BFD6-A85D-4A13-A54A-9A5C9E31C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5DD78E9-DE0D-47AF-A0DB-F475221E3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108" y="610955"/>
            <a:ext cx="10927784" cy="5636090"/>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useBgFill="1">
        <p:nvSpPr>
          <p:cNvPr id="12" name="Rectangle 11">
            <a:extLst>
              <a:ext uri="{FF2B5EF4-FFF2-40B4-BE49-F238E27FC236}">
                <a16:creationId xmlns:a16="http://schemas.microsoft.com/office/drawing/2014/main" id="{A118D329-2010-4A15-B57C-429FFAE35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052" y="777240"/>
            <a:ext cx="10597896" cy="5303520"/>
          </a:xfrm>
          <a:prstGeom prst="rect">
            <a:avLst/>
          </a:prstGeom>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483AA091-CFD6-4446-A00D-1CDDC06C38CB}"/>
              </a:ext>
            </a:extLst>
          </p:cNvPr>
          <p:cNvSpPr>
            <a:spLocks noGrp="1"/>
          </p:cNvSpPr>
          <p:nvPr>
            <p:ph type="ctrTitle"/>
          </p:nvPr>
        </p:nvSpPr>
        <p:spPr>
          <a:xfrm>
            <a:off x="977770" y="758450"/>
            <a:ext cx="6544620" cy="864610"/>
          </a:xfrm>
        </p:spPr>
        <p:txBody>
          <a:bodyPr anchor="ctr">
            <a:normAutofit/>
          </a:bodyPr>
          <a:lstStyle/>
          <a:p>
            <a:pPr algn="l"/>
            <a:r>
              <a:rPr lang="en-US" sz="1400" b="1" dirty="0">
                <a:solidFill>
                  <a:srgbClr val="1F2D29"/>
                </a:solidFill>
              </a:rPr>
              <a:t>Case 1:  Leverage = No,  </a:t>
            </a:r>
            <a:r>
              <a:rPr lang="en-US" sz="1400" b="1" dirty="0" err="1">
                <a:solidFill>
                  <a:srgbClr val="1F2D29"/>
                </a:solidFill>
              </a:rPr>
              <a:t>Varmodel</a:t>
            </a:r>
            <a:r>
              <a:rPr lang="en-US" sz="1400" b="1" dirty="0">
                <a:solidFill>
                  <a:srgbClr val="1F2D29"/>
                </a:solidFill>
              </a:rPr>
              <a:t> = ma,  Minimum Weight = 0.25</a:t>
            </a:r>
            <a:endParaRPr lang="en-US" sz="1400" dirty="0">
              <a:solidFill>
                <a:schemeClr val="tx1"/>
              </a:solidFill>
            </a:endParaRPr>
          </a:p>
        </p:txBody>
      </p:sp>
      <p:cxnSp>
        <p:nvCxnSpPr>
          <p:cNvPr id="14" name="Straight Connector 13">
            <a:extLst>
              <a:ext uri="{FF2B5EF4-FFF2-40B4-BE49-F238E27FC236}">
                <a16:creationId xmlns:a16="http://schemas.microsoft.com/office/drawing/2014/main" id="{994262BC-EE98-4BD6-82DB-4955E8DCC2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2" y="2057401"/>
            <a:ext cx="0" cy="27432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7" name="Picture 16" descr="A close up of a newspaper&#10;&#10;Description automatically generated">
            <a:extLst>
              <a:ext uri="{FF2B5EF4-FFF2-40B4-BE49-F238E27FC236}">
                <a16:creationId xmlns:a16="http://schemas.microsoft.com/office/drawing/2014/main" id="{7155FDB9-B9C8-5348-AB3F-A5E807BB4375}"/>
              </a:ext>
            </a:extLst>
          </p:cNvPr>
          <p:cNvPicPr/>
          <p:nvPr/>
        </p:nvPicPr>
        <p:blipFill>
          <a:blip r:embed="rId2"/>
          <a:stretch>
            <a:fillRect/>
          </a:stretch>
        </p:blipFill>
        <p:spPr>
          <a:xfrm>
            <a:off x="1077594" y="1547177"/>
            <a:ext cx="4500246" cy="4396423"/>
          </a:xfrm>
          <a:prstGeom prst="rect">
            <a:avLst/>
          </a:prstGeom>
        </p:spPr>
      </p:pic>
      <p:sp>
        <p:nvSpPr>
          <p:cNvPr id="3" name="TextBox 2">
            <a:extLst>
              <a:ext uri="{FF2B5EF4-FFF2-40B4-BE49-F238E27FC236}">
                <a16:creationId xmlns:a16="http://schemas.microsoft.com/office/drawing/2014/main" id="{BFC46D69-74DC-744C-A841-D5AA3721FF14}"/>
              </a:ext>
            </a:extLst>
          </p:cNvPr>
          <p:cNvSpPr txBox="1"/>
          <p:nvPr/>
        </p:nvSpPr>
        <p:spPr>
          <a:xfrm>
            <a:off x="4766310" y="1943100"/>
            <a:ext cx="3154680" cy="378565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marL="285750" indent="-285750">
              <a:buFont typeface="Arial" panose="020B0604020202020204" pitchFamily="34" charset="0"/>
              <a:buChar char="•"/>
            </a:pPr>
            <a:r>
              <a:rPr lang="en-US" sz="1600" dirty="0"/>
              <a:t>Under above conditions, Risk parity performs better than equally weighted portfolio as the </a:t>
            </a:r>
            <a:r>
              <a:rPr lang="en-US" sz="1600" dirty="0" err="1"/>
              <a:t>sharpe</a:t>
            </a:r>
            <a:r>
              <a:rPr lang="en-US" sz="1600" dirty="0"/>
              <a:t> ratio of risk optimized portfolio is better than equally weighted portfolio as well as that of individual assets. </a:t>
            </a:r>
          </a:p>
          <a:p>
            <a:pPr marL="285750" indent="-285750">
              <a:buFont typeface="Arial" panose="020B0604020202020204" pitchFamily="34" charset="0"/>
              <a:buChar char="•"/>
            </a:pPr>
            <a:r>
              <a:rPr lang="en-US" sz="1600" dirty="0"/>
              <a:t>Weights are optimized such that portfolio return is close to that of XLK but with risk much lower than XLK and other constituent assets. During stress periods, weights on AGG increases.</a:t>
            </a:r>
          </a:p>
        </p:txBody>
      </p:sp>
      <p:pic>
        <p:nvPicPr>
          <p:cNvPr id="18" name="Picture 17" descr="Chart, line chart&#10;&#10;Description automatically generated">
            <a:extLst>
              <a:ext uri="{FF2B5EF4-FFF2-40B4-BE49-F238E27FC236}">
                <a16:creationId xmlns:a16="http://schemas.microsoft.com/office/drawing/2014/main" id="{6871BB74-85A8-5744-89C1-3470914BB08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229600" y="832667"/>
            <a:ext cx="3043056" cy="1590493"/>
          </a:xfrm>
          <a:prstGeom prst="rect">
            <a:avLst/>
          </a:prstGeom>
          <a:noFill/>
          <a:ln>
            <a:noFill/>
          </a:ln>
        </p:spPr>
      </p:pic>
      <p:pic>
        <p:nvPicPr>
          <p:cNvPr id="19" name="Picture 18" descr="Chart&#10;&#10;Description automatically generated">
            <a:extLst>
              <a:ext uri="{FF2B5EF4-FFF2-40B4-BE49-F238E27FC236}">
                <a16:creationId xmlns:a16="http://schemas.microsoft.com/office/drawing/2014/main" id="{CEFC6F9F-4E50-944E-8258-09DF28D87BE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263890" y="2526031"/>
            <a:ext cx="3028224" cy="1657350"/>
          </a:xfrm>
          <a:prstGeom prst="rect">
            <a:avLst/>
          </a:prstGeom>
          <a:noFill/>
          <a:ln>
            <a:noFill/>
          </a:ln>
        </p:spPr>
      </p:pic>
      <p:pic>
        <p:nvPicPr>
          <p:cNvPr id="20" name="Picture 19" descr="Logo&#10;&#10;Description automatically generated">
            <a:extLst>
              <a:ext uri="{FF2B5EF4-FFF2-40B4-BE49-F238E27FC236}">
                <a16:creationId xmlns:a16="http://schemas.microsoft.com/office/drawing/2014/main" id="{05C14A71-35B5-024B-AF57-42B382A2B46C}"/>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8275321" y="4309110"/>
            <a:ext cx="3040380" cy="1645921"/>
          </a:xfrm>
          <a:prstGeom prst="rect">
            <a:avLst/>
          </a:prstGeom>
          <a:noFill/>
          <a:ln>
            <a:noFill/>
          </a:ln>
        </p:spPr>
      </p:pic>
      <p:cxnSp>
        <p:nvCxnSpPr>
          <p:cNvPr id="21" name="Straight Arrow Connector 20">
            <a:extLst>
              <a:ext uri="{FF2B5EF4-FFF2-40B4-BE49-F238E27FC236}">
                <a16:creationId xmlns:a16="http://schemas.microsoft.com/office/drawing/2014/main" id="{2BCDBB6F-D926-5946-98E3-DEC5188A85E6}"/>
              </a:ext>
            </a:extLst>
          </p:cNvPr>
          <p:cNvCxnSpPr>
            <a:cxnSpLocks/>
          </p:cNvCxnSpPr>
          <p:nvPr/>
        </p:nvCxnSpPr>
        <p:spPr>
          <a:xfrm flipH="1" flipV="1">
            <a:off x="3851910" y="1920240"/>
            <a:ext cx="834390" cy="7200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F7B7725-9A3C-5B40-8EC1-BC64420934DE}"/>
              </a:ext>
            </a:extLst>
          </p:cNvPr>
          <p:cNvCxnSpPr>
            <a:cxnSpLocks/>
          </p:cNvCxnSpPr>
          <p:nvPr/>
        </p:nvCxnSpPr>
        <p:spPr>
          <a:xfrm flipH="1">
            <a:off x="3931920" y="2792730"/>
            <a:ext cx="906780" cy="1024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F3433E3-017B-2B4F-9A37-E0D128A6B3F8}"/>
              </a:ext>
            </a:extLst>
          </p:cNvPr>
          <p:cNvCxnSpPr>
            <a:cxnSpLocks/>
          </p:cNvCxnSpPr>
          <p:nvPr/>
        </p:nvCxnSpPr>
        <p:spPr>
          <a:xfrm flipV="1">
            <a:off x="7680960" y="1931670"/>
            <a:ext cx="571500" cy="9029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EFD90CC-CFD9-D446-BE98-9A1C6BDAF161}"/>
              </a:ext>
            </a:extLst>
          </p:cNvPr>
          <p:cNvCxnSpPr>
            <a:cxnSpLocks/>
          </p:cNvCxnSpPr>
          <p:nvPr/>
        </p:nvCxnSpPr>
        <p:spPr>
          <a:xfrm>
            <a:off x="7726680" y="4126230"/>
            <a:ext cx="651510" cy="240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5852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B4BFD6-A85D-4A13-A54A-9A5C9E31C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5DD78E9-DE0D-47AF-A0DB-F475221E3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108" y="610955"/>
            <a:ext cx="10927784" cy="5636090"/>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useBgFill="1">
        <p:nvSpPr>
          <p:cNvPr id="12" name="Rectangle 11">
            <a:extLst>
              <a:ext uri="{FF2B5EF4-FFF2-40B4-BE49-F238E27FC236}">
                <a16:creationId xmlns:a16="http://schemas.microsoft.com/office/drawing/2014/main" id="{A118D329-2010-4A15-B57C-429FFAE35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052" y="777240"/>
            <a:ext cx="10597896" cy="5303520"/>
          </a:xfrm>
          <a:prstGeom prst="rect">
            <a:avLst/>
          </a:prstGeom>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483AA091-CFD6-4446-A00D-1CDDC06C38CB}"/>
              </a:ext>
            </a:extLst>
          </p:cNvPr>
          <p:cNvSpPr>
            <a:spLocks noGrp="1"/>
          </p:cNvSpPr>
          <p:nvPr>
            <p:ph type="ctrTitle"/>
          </p:nvPr>
        </p:nvSpPr>
        <p:spPr>
          <a:xfrm>
            <a:off x="977770" y="758450"/>
            <a:ext cx="6544620" cy="864610"/>
          </a:xfrm>
        </p:spPr>
        <p:txBody>
          <a:bodyPr anchor="ctr">
            <a:normAutofit/>
          </a:bodyPr>
          <a:lstStyle/>
          <a:p>
            <a:pPr algn="l"/>
            <a:r>
              <a:rPr lang="en-US" sz="1400" b="1" dirty="0">
                <a:solidFill>
                  <a:srgbClr val="1F2D29"/>
                </a:solidFill>
              </a:rPr>
              <a:t>Case 2:  Leverage = No,  </a:t>
            </a:r>
            <a:r>
              <a:rPr lang="en-US" sz="1400" b="1" dirty="0" err="1">
                <a:solidFill>
                  <a:srgbClr val="1F2D29"/>
                </a:solidFill>
              </a:rPr>
              <a:t>Varmodel</a:t>
            </a:r>
            <a:r>
              <a:rPr lang="en-US" sz="1400" b="1" dirty="0">
                <a:solidFill>
                  <a:srgbClr val="1F2D29"/>
                </a:solidFill>
              </a:rPr>
              <a:t> = </a:t>
            </a:r>
            <a:r>
              <a:rPr lang="en-US" sz="1400" b="1" dirty="0" err="1">
                <a:solidFill>
                  <a:srgbClr val="1F2D29"/>
                </a:solidFill>
              </a:rPr>
              <a:t>EWma</a:t>
            </a:r>
            <a:r>
              <a:rPr lang="en-US" sz="1400" b="1" dirty="0">
                <a:solidFill>
                  <a:srgbClr val="1F2D29"/>
                </a:solidFill>
              </a:rPr>
              <a:t>,  Minimum Weight = 0.25</a:t>
            </a:r>
            <a:endParaRPr lang="en-US" sz="1400" dirty="0">
              <a:solidFill>
                <a:schemeClr val="tx1"/>
              </a:solidFill>
            </a:endParaRPr>
          </a:p>
        </p:txBody>
      </p:sp>
      <p:cxnSp>
        <p:nvCxnSpPr>
          <p:cNvPr id="14" name="Straight Connector 13">
            <a:extLst>
              <a:ext uri="{FF2B5EF4-FFF2-40B4-BE49-F238E27FC236}">
                <a16:creationId xmlns:a16="http://schemas.microsoft.com/office/drawing/2014/main" id="{994262BC-EE98-4BD6-82DB-4955E8DCC2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2" y="2057401"/>
            <a:ext cx="0" cy="27432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FC46D69-74DC-744C-A841-D5AA3721FF14}"/>
              </a:ext>
            </a:extLst>
          </p:cNvPr>
          <p:cNvSpPr txBox="1"/>
          <p:nvPr/>
        </p:nvSpPr>
        <p:spPr>
          <a:xfrm>
            <a:off x="4766310" y="1943100"/>
            <a:ext cx="3154680" cy="378565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marL="285750" indent="-285750">
              <a:buFont typeface="Arial" panose="020B0604020202020204" pitchFamily="34" charset="0"/>
              <a:buChar char="•"/>
            </a:pPr>
            <a:r>
              <a:rPr lang="en-US" sz="1600" dirty="0"/>
              <a:t>Compared with ma variance model, exponential weighted moving average model did not add any value instead </a:t>
            </a:r>
            <a:r>
              <a:rPr lang="en-US" sz="1600" dirty="0" err="1"/>
              <a:t>sharpe</a:t>
            </a:r>
            <a:r>
              <a:rPr lang="en-US" sz="1600" dirty="0"/>
              <a:t> ratio fell marginally. </a:t>
            </a:r>
          </a:p>
          <a:p>
            <a:pPr marL="285750" indent="-285750">
              <a:buFont typeface="Arial" panose="020B0604020202020204" pitchFamily="34" charset="0"/>
              <a:buChar char="•"/>
            </a:pPr>
            <a:r>
              <a:rPr lang="en-US" sz="1600" dirty="0"/>
              <a:t>When we play with minimum weight and increase and </a:t>
            </a:r>
            <a:r>
              <a:rPr lang="en-US" sz="1600" dirty="0" err="1"/>
              <a:t>decrase</a:t>
            </a:r>
            <a:r>
              <a:rPr lang="en-US" sz="1600" dirty="0"/>
              <a:t> the minimum weight, there is no improvement in the </a:t>
            </a:r>
            <a:r>
              <a:rPr lang="en-US" sz="1600" dirty="0" err="1"/>
              <a:t>sharpe</a:t>
            </a:r>
            <a:r>
              <a:rPr lang="en-US" sz="1600" dirty="0"/>
              <a:t> ratio.</a:t>
            </a:r>
          </a:p>
          <a:p>
            <a:pPr marL="285750" indent="-285750">
              <a:buFont typeface="Arial" panose="020B0604020202020204" pitchFamily="34" charset="0"/>
              <a:buChar char="•"/>
            </a:pPr>
            <a:r>
              <a:rPr lang="en-US" sz="1600" dirty="0"/>
              <a:t>We can conclude that EWMA is </a:t>
            </a:r>
            <a:r>
              <a:rPr lang="en-US" sz="1600" dirty="0" err="1"/>
              <a:t>usefull</a:t>
            </a:r>
            <a:r>
              <a:rPr lang="en-US" sz="1600" dirty="0"/>
              <a:t> when we want to capture significant short term fluctuations that may exist in the assets.</a:t>
            </a:r>
          </a:p>
        </p:txBody>
      </p:sp>
      <p:pic>
        <p:nvPicPr>
          <p:cNvPr id="16" name="Picture 15" descr="A close up of a newspaper&#10;&#10;Description automatically generated">
            <a:extLst>
              <a:ext uri="{FF2B5EF4-FFF2-40B4-BE49-F238E27FC236}">
                <a16:creationId xmlns:a16="http://schemas.microsoft.com/office/drawing/2014/main" id="{2F1915D9-D83E-9A4F-8460-D649CFC19287}"/>
              </a:ext>
            </a:extLst>
          </p:cNvPr>
          <p:cNvPicPr/>
          <p:nvPr/>
        </p:nvPicPr>
        <p:blipFill>
          <a:blip r:embed="rId2"/>
          <a:stretch>
            <a:fillRect/>
          </a:stretch>
        </p:blipFill>
        <p:spPr>
          <a:xfrm>
            <a:off x="935990" y="1505584"/>
            <a:ext cx="3933190" cy="4403726"/>
          </a:xfrm>
          <a:prstGeom prst="rect">
            <a:avLst/>
          </a:prstGeom>
        </p:spPr>
      </p:pic>
      <p:pic>
        <p:nvPicPr>
          <p:cNvPr id="22" name="Picture 21" descr="Chart, line chart&#10;&#10;Description automatically generated">
            <a:extLst>
              <a:ext uri="{FF2B5EF4-FFF2-40B4-BE49-F238E27FC236}">
                <a16:creationId xmlns:a16="http://schemas.microsoft.com/office/drawing/2014/main" id="{0F081F4D-98CF-7E4F-902C-3A03E8CD8CD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229600" y="836930"/>
            <a:ext cx="3017520" cy="1700530"/>
          </a:xfrm>
          <a:prstGeom prst="rect">
            <a:avLst/>
          </a:prstGeom>
          <a:noFill/>
          <a:ln>
            <a:noFill/>
          </a:ln>
        </p:spPr>
      </p:pic>
      <p:pic>
        <p:nvPicPr>
          <p:cNvPr id="23" name="Picture 22" descr="Chart&#10;&#10;Description automatically generated">
            <a:extLst>
              <a:ext uri="{FF2B5EF4-FFF2-40B4-BE49-F238E27FC236}">
                <a16:creationId xmlns:a16="http://schemas.microsoft.com/office/drawing/2014/main" id="{895BB76B-B5B7-6746-9E48-4DB7087B0E6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241030" y="2430145"/>
            <a:ext cx="3028950" cy="1924685"/>
          </a:xfrm>
          <a:prstGeom prst="rect">
            <a:avLst/>
          </a:prstGeom>
          <a:noFill/>
          <a:ln>
            <a:noFill/>
          </a:ln>
        </p:spPr>
      </p:pic>
      <p:pic>
        <p:nvPicPr>
          <p:cNvPr id="24" name="Picture 23" descr="A picture containing chart&#10;&#10;Description automatically generated">
            <a:extLst>
              <a:ext uri="{FF2B5EF4-FFF2-40B4-BE49-F238E27FC236}">
                <a16:creationId xmlns:a16="http://schemas.microsoft.com/office/drawing/2014/main" id="{E81394D0-3074-3E44-92EA-AD1C4461FC73}"/>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8183880" y="4240529"/>
            <a:ext cx="3086100" cy="1760221"/>
          </a:xfrm>
          <a:prstGeom prst="rect">
            <a:avLst/>
          </a:prstGeom>
          <a:noFill/>
          <a:ln>
            <a:noFill/>
          </a:ln>
        </p:spPr>
      </p:pic>
    </p:spTree>
    <p:extLst>
      <p:ext uri="{BB962C8B-B14F-4D97-AF65-F5344CB8AC3E}">
        <p14:creationId xmlns:p14="http://schemas.microsoft.com/office/powerpoint/2010/main" val="992317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B4BFD6-A85D-4A13-A54A-9A5C9E31C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5DD78E9-DE0D-47AF-A0DB-F475221E3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108" y="610955"/>
            <a:ext cx="10927784" cy="5636090"/>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useBgFill="1">
        <p:nvSpPr>
          <p:cNvPr id="12" name="Rectangle 11">
            <a:extLst>
              <a:ext uri="{FF2B5EF4-FFF2-40B4-BE49-F238E27FC236}">
                <a16:creationId xmlns:a16="http://schemas.microsoft.com/office/drawing/2014/main" id="{A118D329-2010-4A15-B57C-429FFAE35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052" y="777240"/>
            <a:ext cx="10597896" cy="5303520"/>
          </a:xfrm>
          <a:prstGeom prst="rect">
            <a:avLst/>
          </a:prstGeom>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483AA091-CFD6-4446-A00D-1CDDC06C38CB}"/>
              </a:ext>
            </a:extLst>
          </p:cNvPr>
          <p:cNvSpPr>
            <a:spLocks noGrp="1"/>
          </p:cNvSpPr>
          <p:nvPr>
            <p:ph type="ctrTitle"/>
          </p:nvPr>
        </p:nvSpPr>
        <p:spPr>
          <a:xfrm>
            <a:off x="977770" y="541280"/>
            <a:ext cx="6714620" cy="864610"/>
          </a:xfrm>
        </p:spPr>
        <p:txBody>
          <a:bodyPr anchor="ctr">
            <a:normAutofit/>
          </a:bodyPr>
          <a:lstStyle/>
          <a:p>
            <a:pPr algn="l"/>
            <a:r>
              <a:rPr lang="en-US" sz="1400" b="1" dirty="0">
                <a:solidFill>
                  <a:srgbClr val="1F2D29"/>
                </a:solidFill>
              </a:rPr>
              <a:t>Case 3:  Leverage = yes,  </a:t>
            </a:r>
            <a:r>
              <a:rPr lang="en-US" sz="1400" b="1" dirty="0" err="1">
                <a:solidFill>
                  <a:srgbClr val="1F2D29"/>
                </a:solidFill>
              </a:rPr>
              <a:t>Varmodel</a:t>
            </a:r>
            <a:r>
              <a:rPr lang="en-US" sz="1400" b="1" dirty="0">
                <a:solidFill>
                  <a:srgbClr val="1F2D29"/>
                </a:solidFill>
              </a:rPr>
              <a:t> = ma,  Minimum Weight = 0.25</a:t>
            </a:r>
            <a:endParaRPr lang="en-US" sz="1400" dirty="0">
              <a:solidFill>
                <a:schemeClr val="tx1"/>
              </a:solidFill>
            </a:endParaRPr>
          </a:p>
        </p:txBody>
      </p:sp>
      <p:cxnSp>
        <p:nvCxnSpPr>
          <p:cNvPr id="14" name="Straight Connector 13">
            <a:extLst>
              <a:ext uri="{FF2B5EF4-FFF2-40B4-BE49-F238E27FC236}">
                <a16:creationId xmlns:a16="http://schemas.microsoft.com/office/drawing/2014/main" id="{994262BC-EE98-4BD6-82DB-4955E8DCC2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2" y="2057401"/>
            <a:ext cx="0" cy="27432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FC46D69-74DC-744C-A841-D5AA3721FF14}"/>
              </a:ext>
            </a:extLst>
          </p:cNvPr>
          <p:cNvSpPr txBox="1"/>
          <p:nvPr/>
        </p:nvSpPr>
        <p:spPr>
          <a:xfrm>
            <a:off x="4434840" y="1177290"/>
            <a:ext cx="3623310" cy="477053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marL="285750" indent="-285750">
              <a:buFont typeface="Arial" panose="020B0604020202020204" pitchFamily="34" charset="0"/>
              <a:buChar char="•"/>
            </a:pPr>
            <a:r>
              <a:rPr lang="en-US" sz="1600" dirty="0"/>
              <a:t>With the use of leverage, the sum of portfolio weights can stretch </a:t>
            </a:r>
            <a:r>
              <a:rPr lang="en-US" sz="1600" dirty="0" err="1"/>
              <a:t>upto</a:t>
            </a:r>
            <a:r>
              <a:rPr lang="en-US" sz="1600" dirty="0"/>
              <a:t> 200%. The optimizer increases the portfolio return but also increases risk at faster rate, when compared to risk/return characteristics of equal weighted portfolio. This results in decline in the </a:t>
            </a:r>
            <a:r>
              <a:rPr lang="en-US" sz="1600" dirty="0" err="1"/>
              <a:t>sharpe</a:t>
            </a:r>
            <a:r>
              <a:rPr lang="en-US" sz="1600" dirty="0"/>
              <a:t> ratio of risk optimized portfolio when compared to equally weighted portfolio.</a:t>
            </a:r>
          </a:p>
          <a:p>
            <a:pPr marL="285750" indent="-285750">
              <a:buFont typeface="Arial" panose="020B0604020202020204" pitchFamily="34" charset="0"/>
              <a:buChar char="•"/>
            </a:pPr>
            <a:r>
              <a:rPr lang="en-US" sz="1600" dirty="0"/>
              <a:t>With the chosen assets, the leverage did not add value in increasing </a:t>
            </a:r>
            <a:r>
              <a:rPr lang="en-US" sz="1600" dirty="0" err="1"/>
              <a:t>sharpe</a:t>
            </a:r>
            <a:r>
              <a:rPr lang="en-US" sz="1600" dirty="0"/>
              <a:t> ratio. We may have to chose different combination of assets with different return variance to prove the effectiveness of leverage.</a:t>
            </a:r>
          </a:p>
          <a:p>
            <a:pPr marL="285750" indent="-285750">
              <a:buFont typeface="Arial" panose="020B0604020202020204" pitchFamily="34" charset="0"/>
              <a:buChar char="•"/>
            </a:pPr>
            <a:r>
              <a:rPr lang="en-US" sz="1600" dirty="0"/>
              <a:t>Weights fluctuate more in leverage scenario. During high volatility periods, weight on AGG increases.</a:t>
            </a:r>
          </a:p>
        </p:txBody>
      </p:sp>
      <p:pic>
        <p:nvPicPr>
          <p:cNvPr id="13" name="Picture 12" descr="A close up of a newspaper&#10;&#10;Description automatically generated">
            <a:extLst>
              <a:ext uri="{FF2B5EF4-FFF2-40B4-BE49-F238E27FC236}">
                <a16:creationId xmlns:a16="http://schemas.microsoft.com/office/drawing/2014/main" id="{FD6A119B-AC48-844B-8BA8-33B2447F00FE}"/>
              </a:ext>
            </a:extLst>
          </p:cNvPr>
          <p:cNvPicPr/>
          <p:nvPr/>
        </p:nvPicPr>
        <p:blipFill>
          <a:blip r:embed="rId2"/>
          <a:stretch>
            <a:fillRect/>
          </a:stretch>
        </p:blipFill>
        <p:spPr>
          <a:xfrm>
            <a:off x="880111" y="1268730"/>
            <a:ext cx="3463290" cy="4725670"/>
          </a:xfrm>
          <a:prstGeom prst="rect">
            <a:avLst/>
          </a:prstGeom>
        </p:spPr>
      </p:pic>
      <p:pic>
        <p:nvPicPr>
          <p:cNvPr id="19" name="Picture 18" descr="Chart, line chart&#10;&#10;Description automatically generated">
            <a:extLst>
              <a:ext uri="{FF2B5EF4-FFF2-40B4-BE49-F238E27FC236}">
                <a16:creationId xmlns:a16="http://schemas.microsoft.com/office/drawing/2014/main" id="{D965D733-DCB1-DD43-86E4-90D2BD2B6C7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286750" y="857250"/>
            <a:ext cx="2997200" cy="1703070"/>
          </a:xfrm>
          <a:prstGeom prst="rect">
            <a:avLst/>
          </a:prstGeom>
          <a:noFill/>
          <a:ln>
            <a:noFill/>
          </a:ln>
        </p:spPr>
      </p:pic>
      <p:pic>
        <p:nvPicPr>
          <p:cNvPr id="20" name="Picture 19" descr="Chart&#10;&#10;Description automatically generated">
            <a:extLst>
              <a:ext uri="{FF2B5EF4-FFF2-40B4-BE49-F238E27FC236}">
                <a16:creationId xmlns:a16="http://schemas.microsoft.com/office/drawing/2014/main" id="{620E7921-66CA-1640-BB21-6438EDD2D75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263890" y="2457450"/>
            <a:ext cx="3040380" cy="1943100"/>
          </a:xfrm>
          <a:prstGeom prst="rect">
            <a:avLst/>
          </a:prstGeom>
          <a:noFill/>
          <a:ln>
            <a:noFill/>
          </a:ln>
        </p:spPr>
      </p:pic>
      <p:pic>
        <p:nvPicPr>
          <p:cNvPr id="21" name="Picture 20" descr="A picture containing chart&#10;&#10;Description automatically generated">
            <a:extLst>
              <a:ext uri="{FF2B5EF4-FFF2-40B4-BE49-F238E27FC236}">
                <a16:creationId xmlns:a16="http://schemas.microsoft.com/office/drawing/2014/main" id="{7B243DAD-6DFA-F642-B479-61A8EA758D47}"/>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8172450" y="4286250"/>
            <a:ext cx="3133090" cy="1783080"/>
          </a:xfrm>
          <a:prstGeom prst="rect">
            <a:avLst/>
          </a:prstGeom>
          <a:noFill/>
          <a:ln>
            <a:noFill/>
          </a:ln>
        </p:spPr>
      </p:pic>
    </p:spTree>
    <p:extLst>
      <p:ext uri="{BB962C8B-B14F-4D97-AF65-F5344CB8AC3E}">
        <p14:creationId xmlns:p14="http://schemas.microsoft.com/office/powerpoint/2010/main" val="1109174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B4BFD6-A85D-4A13-A54A-9A5C9E31C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5DD78E9-DE0D-47AF-A0DB-F475221E3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108" y="610955"/>
            <a:ext cx="10927784" cy="5636090"/>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useBgFill="1">
        <p:nvSpPr>
          <p:cNvPr id="12" name="Rectangle 11">
            <a:extLst>
              <a:ext uri="{FF2B5EF4-FFF2-40B4-BE49-F238E27FC236}">
                <a16:creationId xmlns:a16="http://schemas.microsoft.com/office/drawing/2014/main" id="{A118D329-2010-4A15-B57C-429FFAE35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052" y="777240"/>
            <a:ext cx="10597896" cy="5303520"/>
          </a:xfrm>
          <a:prstGeom prst="rect">
            <a:avLst/>
          </a:prstGeom>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483AA091-CFD6-4446-A00D-1CDDC06C38CB}"/>
              </a:ext>
            </a:extLst>
          </p:cNvPr>
          <p:cNvSpPr>
            <a:spLocks noGrp="1"/>
          </p:cNvSpPr>
          <p:nvPr>
            <p:ph type="ctrTitle"/>
          </p:nvPr>
        </p:nvSpPr>
        <p:spPr>
          <a:xfrm>
            <a:off x="977770" y="758450"/>
            <a:ext cx="6714620" cy="864610"/>
          </a:xfrm>
        </p:spPr>
        <p:txBody>
          <a:bodyPr anchor="ctr">
            <a:normAutofit/>
          </a:bodyPr>
          <a:lstStyle/>
          <a:p>
            <a:pPr algn="l">
              <a:lnSpc>
                <a:spcPct val="150000"/>
              </a:lnSpc>
            </a:pPr>
            <a:r>
              <a:rPr lang="en-US" sz="1400" b="1" dirty="0" err="1">
                <a:solidFill>
                  <a:srgbClr val="1F2D29"/>
                </a:solidFill>
              </a:rPr>
              <a:t>BackTesting</a:t>
            </a:r>
            <a:r>
              <a:rPr lang="en-US" sz="1400" b="1" dirty="0">
                <a:solidFill>
                  <a:srgbClr val="1F2D29"/>
                </a:solidFill>
              </a:rPr>
              <a:t> Using out of sample data</a:t>
            </a:r>
            <a:br>
              <a:rPr lang="en-US" sz="1400" b="1" dirty="0">
                <a:solidFill>
                  <a:srgbClr val="1F2D29"/>
                </a:solidFill>
              </a:rPr>
            </a:br>
            <a:r>
              <a:rPr lang="en-US" sz="1400" b="1" dirty="0">
                <a:solidFill>
                  <a:srgbClr val="1F2D29"/>
                </a:solidFill>
              </a:rPr>
              <a:t>Case 5:  Leverage = no,  </a:t>
            </a:r>
            <a:r>
              <a:rPr lang="en-US" sz="1400" b="1" dirty="0" err="1">
                <a:solidFill>
                  <a:srgbClr val="1F2D29"/>
                </a:solidFill>
              </a:rPr>
              <a:t>Varmodel</a:t>
            </a:r>
            <a:r>
              <a:rPr lang="en-US" sz="1400" b="1" dirty="0">
                <a:solidFill>
                  <a:srgbClr val="1F2D29"/>
                </a:solidFill>
              </a:rPr>
              <a:t> = ma,  Minimum Weight = 0.25</a:t>
            </a:r>
            <a:endParaRPr lang="en-US" sz="1400" dirty="0">
              <a:solidFill>
                <a:schemeClr val="tx1"/>
              </a:solidFill>
            </a:endParaRPr>
          </a:p>
        </p:txBody>
      </p:sp>
      <p:cxnSp>
        <p:nvCxnSpPr>
          <p:cNvPr id="14" name="Straight Connector 13">
            <a:extLst>
              <a:ext uri="{FF2B5EF4-FFF2-40B4-BE49-F238E27FC236}">
                <a16:creationId xmlns:a16="http://schemas.microsoft.com/office/drawing/2014/main" id="{994262BC-EE98-4BD6-82DB-4955E8DCC2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2" y="2057401"/>
            <a:ext cx="0" cy="27432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FC46D69-74DC-744C-A841-D5AA3721FF14}"/>
              </a:ext>
            </a:extLst>
          </p:cNvPr>
          <p:cNvSpPr txBox="1"/>
          <p:nvPr/>
        </p:nvSpPr>
        <p:spPr>
          <a:xfrm>
            <a:off x="4686300" y="1737360"/>
            <a:ext cx="3188970" cy="378565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marL="285750" indent="-285750">
              <a:buFont typeface="Arial" panose="020B0604020202020204" pitchFamily="34" charset="0"/>
              <a:buChar char="•"/>
            </a:pPr>
            <a:r>
              <a:rPr lang="en-US" sz="1600" dirty="0"/>
              <a:t>With model is tested for its effectiveness by using out of sample data.</a:t>
            </a:r>
          </a:p>
          <a:p>
            <a:pPr marL="285750" indent="-285750">
              <a:buFont typeface="Arial" panose="020B0604020202020204" pitchFamily="34" charset="0"/>
              <a:buChar char="•"/>
            </a:pPr>
            <a:r>
              <a:rPr lang="en-US" sz="1600" dirty="0"/>
              <a:t>With short period out of sample data, the the </a:t>
            </a:r>
            <a:r>
              <a:rPr lang="en-US" sz="1600" dirty="0" err="1"/>
              <a:t>sharpe</a:t>
            </a:r>
            <a:r>
              <a:rPr lang="en-US" sz="1600" dirty="0"/>
              <a:t> ratio of both risk parity portfolio and equally weighted portfolio improve compared to in-sample results, which shows risk adjusted return improved.</a:t>
            </a:r>
          </a:p>
          <a:p>
            <a:pPr marL="285750" indent="-285750">
              <a:buFont typeface="Arial" panose="020B0604020202020204" pitchFamily="34" charset="0"/>
              <a:buChar char="•"/>
            </a:pPr>
            <a:r>
              <a:rPr lang="en-US" sz="1600" dirty="0"/>
              <a:t>However, risk parity portfolio </a:t>
            </a:r>
            <a:r>
              <a:rPr lang="en-US" sz="1600" dirty="0" err="1"/>
              <a:t>sharpe</a:t>
            </a:r>
            <a:r>
              <a:rPr lang="en-US" sz="1600" dirty="0"/>
              <a:t> ratio is marginally below to that of equally weighted portfolio.</a:t>
            </a:r>
          </a:p>
          <a:p>
            <a:pPr marL="285750" indent="-285750">
              <a:buFont typeface="Arial" panose="020B0604020202020204" pitchFamily="34" charset="0"/>
              <a:buChar char="•"/>
            </a:pPr>
            <a:endParaRPr lang="en-US" sz="1600" dirty="0"/>
          </a:p>
        </p:txBody>
      </p:sp>
      <p:pic>
        <p:nvPicPr>
          <p:cNvPr id="13" name="Picture 12" descr="Text&#10;&#10;Description automatically generated">
            <a:extLst>
              <a:ext uri="{FF2B5EF4-FFF2-40B4-BE49-F238E27FC236}">
                <a16:creationId xmlns:a16="http://schemas.microsoft.com/office/drawing/2014/main" id="{2897D8A4-DC96-1D48-8B94-27E4C985158A}"/>
              </a:ext>
            </a:extLst>
          </p:cNvPr>
          <p:cNvPicPr/>
          <p:nvPr/>
        </p:nvPicPr>
        <p:blipFill>
          <a:blip r:embed="rId2"/>
          <a:stretch>
            <a:fillRect/>
          </a:stretch>
        </p:blipFill>
        <p:spPr>
          <a:xfrm>
            <a:off x="868680" y="1499552"/>
            <a:ext cx="3771900" cy="4478337"/>
          </a:xfrm>
          <a:prstGeom prst="rect">
            <a:avLst/>
          </a:prstGeom>
        </p:spPr>
      </p:pic>
      <p:pic>
        <p:nvPicPr>
          <p:cNvPr id="19" name="Picture 18" descr="Chart, line chart&#10;&#10;Description automatically generated">
            <a:extLst>
              <a:ext uri="{FF2B5EF4-FFF2-40B4-BE49-F238E27FC236}">
                <a16:creationId xmlns:a16="http://schemas.microsoft.com/office/drawing/2014/main" id="{DBAC3D51-9D6D-824B-9294-B20CAB8C17E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161020" y="811530"/>
            <a:ext cx="3175000" cy="1657350"/>
          </a:xfrm>
          <a:prstGeom prst="rect">
            <a:avLst/>
          </a:prstGeom>
          <a:noFill/>
          <a:ln>
            <a:noFill/>
          </a:ln>
        </p:spPr>
      </p:pic>
      <p:pic>
        <p:nvPicPr>
          <p:cNvPr id="20" name="Picture 19" descr="Chart, histogram&#10;&#10;Description automatically generated">
            <a:extLst>
              <a:ext uri="{FF2B5EF4-FFF2-40B4-BE49-F238E27FC236}">
                <a16:creationId xmlns:a16="http://schemas.microsoft.com/office/drawing/2014/main" id="{8BEE5D74-CD78-6E40-82B2-F294CBBFB80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149590" y="2475230"/>
            <a:ext cx="3175000" cy="1811020"/>
          </a:xfrm>
          <a:prstGeom prst="rect">
            <a:avLst/>
          </a:prstGeom>
          <a:noFill/>
          <a:ln>
            <a:noFill/>
          </a:ln>
        </p:spPr>
      </p:pic>
      <p:pic>
        <p:nvPicPr>
          <p:cNvPr id="21" name="Picture 20" descr="Logo&#10;&#10;Description automatically generated">
            <a:extLst>
              <a:ext uri="{FF2B5EF4-FFF2-40B4-BE49-F238E27FC236}">
                <a16:creationId xmlns:a16="http://schemas.microsoft.com/office/drawing/2014/main" id="{6F107688-5462-E646-A9D0-9A09B7721391}"/>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8172450" y="4377690"/>
            <a:ext cx="3175000" cy="1593850"/>
          </a:xfrm>
          <a:prstGeom prst="rect">
            <a:avLst/>
          </a:prstGeom>
          <a:noFill/>
          <a:ln>
            <a:noFill/>
          </a:ln>
        </p:spPr>
      </p:pic>
    </p:spTree>
    <p:extLst>
      <p:ext uri="{BB962C8B-B14F-4D97-AF65-F5344CB8AC3E}">
        <p14:creationId xmlns:p14="http://schemas.microsoft.com/office/powerpoint/2010/main" val="3071343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B4BFD6-A85D-4A13-A54A-9A5C9E31C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5DD78E9-DE0D-47AF-A0DB-F475221E3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108" y="610955"/>
            <a:ext cx="10927784" cy="5636090"/>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useBgFill="1">
        <p:nvSpPr>
          <p:cNvPr id="12" name="Rectangle 11">
            <a:extLst>
              <a:ext uri="{FF2B5EF4-FFF2-40B4-BE49-F238E27FC236}">
                <a16:creationId xmlns:a16="http://schemas.microsoft.com/office/drawing/2014/main" id="{A118D329-2010-4A15-B57C-429FFAE35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052" y="777240"/>
            <a:ext cx="10597896" cy="5303520"/>
          </a:xfrm>
          <a:prstGeom prst="rect">
            <a:avLst/>
          </a:prstGeom>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483AA091-CFD6-4446-A00D-1CDDC06C38CB}"/>
              </a:ext>
            </a:extLst>
          </p:cNvPr>
          <p:cNvSpPr>
            <a:spLocks noGrp="1"/>
          </p:cNvSpPr>
          <p:nvPr>
            <p:ph type="ctrTitle"/>
          </p:nvPr>
        </p:nvSpPr>
        <p:spPr>
          <a:xfrm>
            <a:off x="977770" y="609860"/>
            <a:ext cx="6714620" cy="864610"/>
          </a:xfrm>
        </p:spPr>
        <p:txBody>
          <a:bodyPr anchor="ctr">
            <a:normAutofit/>
          </a:bodyPr>
          <a:lstStyle/>
          <a:p>
            <a:pPr algn="l">
              <a:lnSpc>
                <a:spcPct val="150000"/>
              </a:lnSpc>
            </a:pPr>
            <a:r>
              <a:rPr lang="en-US" sz="1400" b="1" dirty="0">
                <a:solidFill>
                  <a:srgbClr val="1F2D29"/>
                </a:solidFill>
              </a:rPr>
              <a:t>Will low correlation improve the </a:t>
            </a:r>
            <a:r>
              <a:rPr lang="en-US" sz="1400" b="1" dirty="0" err="1">
                <a:solidFill>
                  <a:srgbClr val="1F2D29"/>
                </a:solidFill>
              </a:rPr>
              <a:t>sharpe</a:t>
            </a:r>
            <a:r>
              <a:rPr lang="en-US" sz="1400" b="1" dirty="0">
                <a:solidFill>
                  <a:srgbClr val="1F2D29"/>
                </a:solidFill>
              </a:rPr>
              <a:t> ratio?</a:t>
            </a:r>
            <a:br>
              <a:rPr lang="en-US" sz="1400" b="1" dirty="0">
                <a:solidFill>
                  <a:srgbClr val="1F2D29"/>
                </a:solidFill>
              </a:rPr>
            </a:br>
            <a:r>
              <a:rPr lang="en-US" sz="1400" b="1" dirty="0">
                <a:solidFill>
                  <a:srgbClr val="1F2D29"/>
                </a:solidFill>
              </a:rPr>
              <a:t>Case 7:  Leverage = no,  </a:t>
            </a:r>
            <a:r>
              <a:rPr lang="en-US" sz="1400" b="1" dirty="0" err="1">
                <a:solidFill>
                  <a:srgbClr val="1F2D29"/>
                </a:solidFill>
              </a:rPr>
              <a:t>Varmodel</a:t>
            </a:r>
            <a:r>
              <a:rPr lang="en-US" sz="1400" b="1" dirty="0">
                <a:solidFill>
                  <a:srgbClr val="1F2D29"/>
                </a:solidFill>
              </a:rPr>
              <a:t> = ma,  Minimum Weight = 0.25</a:t>
            </a:r>
            <a:endParaRPr lang="en-US" sz="1400" dirty="0">
              <a:solidFill>
                <a:schemeClr val="tx1"/>
              </a:solidFill>
            </a:endParaRPr>
          </a:p>
        </p:txBody>
      </p:sp>
      <p:cxnSp>
        <p:nvCxnSpPr>
          <p:cNvPr id="14" name="Straight Connector 13">
            <a:extLst>
              <a:ext uri="{FF2B5EF4-FFF2-40B4-BE49-F238E27FC236}">
                <a16:creationId xmlns:a16="http://schemas.microsoft.com/office/drawing/2014/main" id="{994262BC-EE98-4BD6-82DB-4955E8DCC2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2" y="2057401"/>
            <a:ext cx="0" cy="27432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FC46D69-74DC-744C-A841-D5AA3721FF14}"/>
              </a:ext>
            </a:extLst>
          </p:cNvPr>
          <p:cNvSpPr txBox="1"/>
          <p:nvPr/>
        </p:nvSpPr>
        <p:spPr>
          <a:xfrm>
            <a:off x="4411980" y="1360170"/>
            <a:ext cx="3646170" cy="452431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marL="285750" indent="-285750">
              <a:buFont typeface="Arial" panose="020B0604020202020204" pitchFamily="34" charset="0"/>
              <a:buChar char="•"/>
            </a:pPr>
            <a:r>
              <a:rPr lang="en-US" sz="1600" dirty="0"/>
              <a:t>We replace asset AGG with TLT which is another bond ETF that has much lower correlation with rest of the assets compared to AGG.</a:t>
            </a:r>
          </a:p>
          <a:p>
            <a:pPr marL="285750" indent="-285750">
              <a:buFont typeface="Arial" panose="020B0604020202020204" pitchFamily="34" charset="0"/>
              <a:buChar char="•"/>
            </a:pPr>
            <a:r>
              <a:rPr lang="en-US" sz="1600" dirty="0"/>
              <a:t>In no leverage scenario, the addition of low correlation asset did very slightly improve the sharp ratio of risk optimized portfolio while drastically improving the </a:t>
            </a:r>
            <a:r>
              <a:rPr lang="en-US" sz="1600" dirty="0" err="1"/>
              <a:t>sharpe</a:t>
            </a:r>
            <a:r>
              <a:rPr lang="en-US" sz="1600" dirty="0"/>
              <a:t> ratio of equally weighted portfolio.</a:t>
            </a:r>
          </a:p>
          <a:p>
            <a:pPr marL="285750" indent="-285750">
              <a:buFont typeface="Arial" panose="020B0604020202020204" pitchFamily="34" charset="0"/>
              <a:buChar char="•"/>
            </a:pPr>
            <a:r>
              <a:rPr lang="en-US" sz="1600" dirty="0"/>
              <a:t>In leverage scenario, the model as usual pulled the the </a:t>
            </a:r>
            <a:r>
              <a:rPr lang="en-US" sz="1600" dirty="0" err="1"/>
              <a:t>sharpe</a:t>
            </a:r>
            <a:r>
              <a:rPr lang="en-US" sz="1600" dirty="0"/>
              <a:t> ratio down.</a:t>
            </a:r>
          </a:p>
          <a:p>
            <a:pPr marL="285750" indent="-285750">
              <a:buFont typeface="Arial" panose="020B0604020202020204" pitchFamily="34" charset="0"/>
              <a:buChar char="•"/>
            </a:pPr>
            <a:r>
              <a:rPr lang="en-US" sz="1600" dirty="0"/>
              <a:t>When we increased the minimum weight to 0.30, the </a:t>
            </a:r>
            <a:r>
              <a:rPr lang="en-US" sz="1600" dirty="0" err="1"/>
              <a:t>sharpe</a:t>
            </a:r>
            <a:r>
              <a:rPr lang="en-US" sz="1600" dirty="0"/>
              <a:t> ratio of risk parity portfolio improved to 0.89. Asset weights interestingly did not fluctuate over the period.</a:t>
            </a:r>
          </a:p>
        </p:txBody>
      </p:sp>
      <p:pic>
        <p:nvPicPr>
          <p:cNvPr id="13" name="Picture 12" descr="A screenshot of text&#10;&#10;Description automatically generated">
            <a:extLst>
              <a:ext uri="{FF2B5EF4-FFF2-40B4-BE49-F238E27FC236}">
                <a16:creationId xmlns:a16="http://schemas.microsoft.com/office/drawing/2014/main" id="{BC090E7B-9652-F745-9301-07AA3218CA67}"/>
              </a:ext>
            </a:extLst>
          </p:cNvPr>
          <p:cNvPicPr/>
          <p:nvPr/>
        </p:nvPicPr>
        <p:blipFill>
          <a:blip r:embed="rId2"/>
          <a:stretch>
            <a:fillRect/>
          </a:stretch>
        </p:blipFill>
        <p:spPr>
          <a:xfrm>
            <a:off x="889363" y="1663156"/>
            <a:ext cx="3465467" cy="4283710"/>
          </a:xfrm>
          <a:prstGeom prst="rect">
            <a:avLst/>
          </a:prstGeom>
        </p:spPr>
      </p:pic>
      <p:pic>
        <p:nvPicPr>
          <p:cNvPr id="1026" name="Picture 2">
            <a:extLst>
              <a:ext uri="{FF2B5EF4-FFF2-40B4-BE49-F238E27FC236}">
                <a16:creationId xmlns:a16="http://schemas.microsoft.com/office/drawing/2014/main" id="{0F6495B2-28C1-F347-B59A-03868B650A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2450" y="754380"/>
            <a:ext cx="3120390" cy="16459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EE67E34-CD03-844D-A8C6-1D12CA79B1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5310" y="2354580"/>
            <a:ext cx="3097530" cy="19773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D689D45-6386-8744-94EF-1427798F25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5310" y="4234370"/>
            <a:ext cx="3120390" cy="1789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715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B4BFD6-A85D-4A13-A54A-9A5C9E31C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5DD78E9-DE0D-47AF-A0DB-F475221E3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108" y="610955"/>
            <a:ext cx="10927784" cy="5636090"/>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useBgFill="1">
        <p:nvSpPr>
          <p:cNvPr id="12" name="Rectangle 11">
            <a:extLst>
              <a:ext uri="{FF2B5EF4-FFF2-40B4-BE49-F238E27FC236}">
                <a16:creationId xmlns:a16="http://schemas.microsoft.com/office/drawing/2014/main" id="{A118D329-2010-4A15-B57C-429FFAE35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052" y="777240"/>
            <a:ext cx="10597896" cy="5303520"/>
          </a:xfrm>
          <a:prstGeom prst="rect">
            <a:avLst/>
          </a:prstGeom>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483AA091-CFD6-4446-A00D-1CDDC06C38CB}"/>
              </a:ext>
            </a:extLst>
          </p:cNvPr>
          <p:cNvSpPr>
            <a:spLocks noGrp="1"/>
          </p:cNvSpPr>
          <p:nvPr>
            <p:ph type="ctrTitle"/>
          </p:nvPr>
        </p:nvSpPr>
        <p:spPr>
          <a:xfrm>
            <a:off x="977770" y="758450"/>
            <a:ext cx="6714620" cy="864610"/>
          </a:xfrm>
        </p:spPr>
        <p:txBody>
          <a:bodyPr anchor="ctr">
            <a:normAutofit/>
          </a:bodyPr>
          <a:lstStyle/>
          <a:p>
            <a:pPr algn="l">
              <a:lnSpc>
                <a:spcPct val="150000"/>
              </a:lnSpc>
            </a:pPr>
            <a:r>
              <a:rPr lang="en-US" sz="1400" b="1" dirty="0">
                <a:solidFill>
                  <a:srgbClr val="1F2D29"/>
                </a:solidFill>
              </a:rPr>
              <a:t>Observations and conclusion</a:t>
            </a:r>
            <a:endParaRPr lang="en-US" sz="1400" dirty="0">
              <a:solidFill>
                <a:schemeClr val="tx1"/>
              </a:solidFill>
            </a:endParaRPr>
          </a:p>
        </p:txBody>
      </p:sp>
      <p:cxnSp>
        <p:nvCxnSpPr>
          <p:cNvPr id="14" name="Straight Connector 13">
            <a:extLst>
              <a:ext uri="{FF2B5EF4-FFF2-40B4-BE49-F238E27FC236}">
                <a16:creationId xmlns:a16="http://schemas.microsoft.com/office/drawing/2014/main" id="{994262BC-EE98-4BD6-82DB-4955E8DCC2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2" y="2057401"/>
            <a:ext cx="0" cy="27432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FC46D69-74DC-744C-A841-D5AA3721FF14}"/>
              </a:ext>
            </a:extLst>
          </p:cNvPr>
          <p:cNvSpPr txBox="1"/>
          <p:nvPr/>
        </p:nvSpPr>
        <p:spPr>
          <a:xfrm>
            <a:off x="1074420" y="1600200"/>
            <a:ext cx="10184130" cy="35394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marL="285750" indent="-285750">
              <a:buFont typeface="Arial" panose="020B0604020202020204" pitchFamily="34" charset="0"/>
              <a:buChar char="•"/>
            </a:pPr>
            <a:r>
              <a:rPr lang="en-US" sz="1600" dirty="0"/>
              <a:t>We found that the risk parity model did well in optimizing the portfolio to increase the </a:t>
            </a:r>
            <a:r>
              <a:rPr lang="en-US" sz="1600" dirty="0" err="1"/>
              <a:t>sharpe</a:t>
            </a:r>
            <a:r>
              <a:rPr lang="en-US" sz="1600" dirty="0"/>
              <a:t> ratio. When tested for the out of sample data, the model’s performance as measured by the </a:t>
            </a:r>
            <a:r>
              <a:rPr lang="en-US" sz="1600" dirty="0" err="1"/>
              <a:t>sharpe</a:t>
            </a:r>
            <a:r>
              <a:rPr lang="en-US" sz="1600" dirty="0"/>
              <a:t> ratio </a:t>
            </a:r>
            <a:r>
              <a:rPr lang="en-US" sz="1600" dirty="0" err="1"/>
              <a:t>imrpoved</a:t>
            </a:r>
            <a:r>
              <a:rPr lang="en-US" sz="1600" dirty="0"/>
              <a:t>. For in-sample data, the risk parity model without assuming the leverage could throw a </a:t>
            </a:r>
            <a:r>
              <a:rPr lang="en-US" sz="1600" dirty="0" err="1"/>
              <a:t>sharpe</a:t>
            </a:r>
            <a:r>
              <a:rPr lang="en-US" sz="1600" dirty="0"/>
              <a:t> ratio of 0.83 which happened to increase to 1.0 for out-of-sample data with no leverage.</a:t>
            </a:r>
          </a:p>
          <a:p>
            <a:pPr marL="285750" indent="-285750">
              <a:buFont typeface="Arial" panose="020B0604020202020204" pitchFamily="34" charset="0"/>
              <a:buChar char="•"/>
            </a:pPr>
            <a:r>
              <a:rPr lang="en-US" sz="1600" dirty="0"/>
              <a:t>However, When we use the leverage, the in-sample data driven risk parity model yields Sharpe ratio of 0.7 while the risk parity model that uses out-of-sample data gives </a:t>
            </a:r>
            <a:r>
              <a:rPr lang="en-US" sz="1600" dirty="0" err="1"/>
              <a:t>sharpe</a:t>
            </a:r>
            <a:r>
              <a:rPr lang="en-US" sz="1600" dirty="0"/>
              <a:t> ratio of 0.66. </a:t>
            </a:r>
          </a:p>
          <a:p>
            <a:pPr marL="285750" indent="-285750">
              <a:buFont typeface="Arial" panose="020B0604020202020204" pitchFamily="34" charset="0"/>
              <a:buChar char="•"/>
            </a:pPr>
            <a:r>
              <a:rPr lang="en-US" sz="1600" dirty="0"/>
              <a:t>As a whole, when leverage is used, the optimization did not work well and </a:t>
            </a:r>
            <a:r>
              <a:rPr lang="en-US" sz="1600" dirty="0" err="1"/>
              <a:t>sharpe</a:t>
            </a:r>
            <a:r>
              <a:rPr lang="en-US" sz="1600" dirty="0"/>
              <a:t> ratio fell. It needs to be further investigated if better optimization techniques can be used such that while returns expand, the risk is still on check which is not the case with the current model. </a:t>
            </a:r>
          </a:p>
          <a:p>
            <a:pPr marL="285750" indent="-285750">
              <a:buFont typeface="Arial" panose="020B0604020202020204" pitchFamily="34" charset="0"/>
              <a:buChar char="•"/>
            </a:pPr>
            <a:r>
              <a:rPr lang="en-US" sz="1600" dirty="0"/>
              <a:t>There was not much of difference in terms of performance when moving average and exponentially moving average models were used. If more risky assets were used, then we could have seen some difference.</a:t>
            </a:r>
          </a:p>
          <a:p>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2494700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LightSeed_2SEEDS">
      <a:dk1>
        <a:srgbClr val="000000"/>
      </a:dk1>
      <a:lt1>
        <a:srgbClr val="FFFFFF"/>
      </a:lt1>
      <a:dk2>
        <a:srgbClr val="243141"/>
      </a:dk2>
      <a:lt2>
        <a:srgbClr val="E8E4E2"/>
      </a:lt2>
      <a:accent1>
        <a:srgbClr val="78A8C0"/>
      </a:accent1>
      <a:accent2>
        <a:srgbClr val="7AABA7"/>
      </a:accent2>
      <a:accent3>
        <a:srgbClr val="919FCC"/>
      </a:accent3>
      <a:accent4>
        <a:srgbClr val="C09778"/>
      </a:accent4>
      <a:accent5>
        <a:srgbClr val="A9A178"/>
      </a:accent5>
      <a:accent6>
        <a:srgbClr val="98A869"/>
      </a:accent6>
      <a:hlink>
        <a:srgbClr val="A8765D"/>
      </a:hlink>
      <a:folHlink>
        <a:srgbClr val="7F7F7F"/>
      </a:folHlink>
    </a:clrScheme>
    <a:fontScheme name="Savon">
      <a:majorFont>
        <a:latin typeface="Century School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docProps/app.xml><?xml version="1.0" encoding="utf-8"?>
<Properties xmlns="http://schemas.openxmlformats.org/officeDocument/2006/extended-properties" xmlns:vt="http://schemas.openxmlformats.org/officeDocument/2006/docPropsVTypes">
  <TotalTime>504</TotalTime>
  <Words>898</Words>
  <Application>Microsoft Macintosh PowerPoint</Application>
  <PresentationFormat>Widescreen</PresentationFormat>
  <Paragraphs>34</Paragraphs>
  <Slides>8</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Century Schoolbook</vt:lpstr>
      <vt:lpstr>Franklin Gothic Book</vt:lpstr>
      <vt:lpstr>Garamond</vt:lpstr>
      <vt:lpstr>SavonVTI</vt:lpstr>
      <vt:lpstr>RISK PARITY STRATEGY – Multi-Asset Portfolio </vt:lpstr>
      <vt:lpstr>Objective: To build risk optimized multi-asset portfolio based on the risk parity strategy </vt:lpstr>
      <vt:lpstr>Case 1:  Leverage = No,  Varmodel = ma,  Minimum Weight = 0.25</vt:lpstr>
      <vt:lpstr>Case 2:  Leverage = No,  Varmodel = EWma,  Minimum Weight = 0.25</vt:lpstr>
      <vt:lpstr>Case 3:  Leverage = yes,  Varmodel = ma,  Minimum Weight = 0.25</vt:lpstr>
      <vt:lpstr>BackTesting Using out of sample data Case 5:  Leverage = no,  Varmodel = ma,  Minimum Weight = 0.25</vt:lpstr>
      <vt:lpstr>Will low correlation improve the sharpe ratio? Case 7:  Leverage = no,  Varmodel = ma,  Minimum Weight = 0.25</vt:lpstr>
      <vt:lpstr>Observations and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RISK PARITY STRATEGY – Multi-Asset Portfolio </dc:title>
  <dc:creator>Microsoft Office User</dc:creator>
  <cp:lastModifiedBy>Microsoft Office User</cp:lastModifiedBy>
  <cp:revision>102</cp:revision>
  <dcterms:created xsi:type="dcterms:W3CDTF">2020-11-22T21:05:28Z</dcterms:created>
  <dcterms:modified xsi:type="dcterms:W3CDTF">2020-11-30T03:25:42Z</dcterms:modified>
</cp:coreProperties>
</file>